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3"/>
  </p:notesMasterIdLst>
  <p:sldIdLst>
    <p:sldId id="256" r:id="rId3"/>
    <p:sldId id="257" r:id="rId4"/>
    <p:sldId id="266" r:id="rId5"/>
    <p:sldId id="258" r:id="rId6"/>
    <p:sldId id="259" r:id="rId7"/>
    <p:sldId id="261" r:id="rId8"/>
    <p:sldId id="262" r:id="rId9"/>
    <p:sldId id="263" r:id="rId10"/>
    <p:sldId id="264" r:id="rId11"/>
    <p:sldId id="265" r:id="rId12"/>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bg-BG" sz="4400" b="0" strike="noStrike" spc="-1">
                <a:latin typeface="Arial"/>
              </a:rPr>
              <a:t>Click to move the slide</a:t>
            </a:r>
          </a:p>
        </p:txBody>
      </p:sp>
      <p:sp>
        <p:nvSpPr>
          <p:cNvPr id="77" name="PlaceHolder 2"/>
          <p:cNvSpPr>
            <a:spLocks noGrp="1"/>
          </p:cNvSpPr>
          <p:nvPr>
            <p:ph type="body"/>
          </p:nvPr>
        </p:nvSpPr>
        <p:spPr>
          <a:xfrm>
            <a:off x="756000" y="5078520"/>
            <a:ext cx="6047640" cy="4811040"/>
          </a:xfrm>
          <a:prstGeom prst="rect">
            <a:avLst/>
          </a:prstGeom>
        </p:spPr>
        <p:txBody>
          <a:bodyPr lIns="0" tIns="0" rIns="0" bIns="0"/>
          <a:lstStyle/>
          <a:p>
            <a:r>
              <a:rPr lang="bg-BG" sz="2000" b="0" strike="noStrike" spc="-1">
                <a:latin typeface="Arial"/>
              </a:rPr>
              <a:t>Click to edit the notes format</a:t>
            </a:r>
          </a:p>
        </p:txBody>
      </p:sp>
      <p:sp>
        <p:nvSpPr>
          <p:cNvPr id="78" name="PlaceHolder 3"/>
          <p:cNvSpPr>
            <a:spLocks noGrp="1"/>
          </p:cNvSpPr>
          <p:nvPr>
            <p:ph type="hdr"/>
          </p:nvPr>
        </p:nvSpPr>
        <p:spPr>
          <a:xfrm>
            <a:off x="0" y="0"/>
            <a:ext cx="3280680" cy="534240"/>
          </a:xfrm>
          <a:prstGeom prst="rect">
            <a:avLst/>
          </a:prstGeom>
        </p:spPr>
        <p:txBody>
          <a:bodyPr lIns="0" tIns="0" rIns="0" bIns="0"/>
          <a:lstStyle/>
          <a:p>
            <a:r>
              <a:rPr lang="bg-BG" sz="1400" b="0" strike="noStrike" spc="-1">
                <a:latin typeface="Times New Roman"/>
              </a:rPr>
              <a:t> </a:t>
            </a:r>
          </a:p>
        </p:txBody>
      </p:sp>
      <p:sp>
        <p:nvSpPr>
          <p:cNvPr id="79" name="PlaceHolder 4"/>
          <p:cNvSpPr>
            <a:spLocks noGrp="1"/>
          </p:cNvSpPr>
          <p:nvPr>
            <p:ph type="dt"/>
          </p:nvPr>
        </p:nvSpPr>
        <p:spPr>
          <a:xfrm>
            <a:off x="4278960" y="0"/>
            <a:ext cx="3280680" cy="534240"/>
          </a:xfrm>
          <a:prstGeom prst="rect">
            <a:avLst/>
          </a:prstGeom>
        </p:spPr>
        <p:txBody>
          <a:bodyPr lIns="0" tIns="0" rIns="0" bIns="0"/>
          <a:lstStyle/>
          <a:p>
            <a:pPr algn="r"/>
            <a:r>
              <a:rPr lang="bg-BG" sz="1400" b="0" strike="noStrike" spc="-1">
                <a:latin typeface="Times New Roman"/>
              </a:rPr>
              <a:t> </a:t>
            </a:r>
          </a:p>
        </p:txBody>
      </p:sp>
      <p:sp>
        <p:nvSpPr>
          <p:cNvPr id="80" name="PlaceHolder 5"/>
          <p:cNvSpPr>
            <a:spLocks noGrp="1"/>
          </p:cNvSpPr>
          <p:nvPr>
            <p:ph type="ftr"/>
          </p:nvPr>
        </p:nvSpPr>
        <p:spPr>
          <a:xfrm>
            <a:off x="0" y="10157400"/>
            <a:ext cx="3280680" cy="534240"/>
          </a:xfrm>
          <a:prstGeom prst="rect">
            <a:avLst/>
          </a:prstGeom>
        </p:spPr>
        <p:txBody>
          <a:bodyPr lIns="0" tIns="0" rIns="0" bIns="0" anchor="b"/>
          <a:lstStyle/>
          <a:p>
            <a:r>
              <a:rPr lang="bg-BG" sz="1400" b="0" strike="noStrike" spc="-1">
                <a:latin typeface="Times New Roman"/>
              </a:rPr>
              <a:t> </a:t>
            </a:r>
          </a:p>
        </p:txBody>
      </p:sp>
      <p:sp>
        <p:nvSpPr>
          <p:cNvPr id="81" name="PlaceHolder 6"/>
          <p:cNvSpPr>
            <a:spLocks noGrp="1"/>
          </p:cNvSpPr>
          <p:nvPr>
            <p:ph type="sldNum"/>
          </p:nvPr>
        </p:nvSpPr>
        <p:spPr>
          <a:xfrm>
            <a:off x="4278960" y="10157400"/>
            <a:ext cx="3280680" cy="534240"/>
          </a:xfrm>
          <a:prstGeom prst="rect">
            <a:avLst/>
          </a:prstGeom>
        </p:spPr>
        <p:txBody>
          <a:bodyPr lIns="0" tIns="0" rIns="0" bIns="0" anchor="b"/>
          <a:lstStyle/>
          <a:p>
            <a:pPr algn="r"/>
            <a:fld id="{2A3EBB80-E7F2-426D-9077-5E65DD67DFFF}" type="slidenum">
              <a:rPr lang="bg-BG" sz="1400" b="0" strike="noStrike" spc="-1">
                <a:latin typeface="Times New Roman"/>
              </a:rPr>
              <a:t>‹#›</a:t>
            </a:fld>
            <a:endParaRPr lang="bg-BG" sz="1400" b="0" strike="noStrike" spc="-1">
              <a:latin typeface="Times New Roman"/>
            </a:endParaRPr>
          </a:p>
        </p:txBody>
      </p:sp>
    </p:spTree>
    <p:extLst>
      <p:ext uri="{BB962C8B-B14F-4D97-AF65-F5344CB8AC3E}">
        <p14:creationId xmlns:p14="http://schemas.microsoft.com/office/powerpoint/2010/main" val="3915540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laceHolder 1"/>
          <p:cNvSpPr>
            <a:spLocks noGrp="1" noRot="1" noChangeAspect="1"/>
          </p:cNvSpPr>
          <p:nvPr>
            <p:ph type="sldImg"/>
          </p:nvPr>
        </p:nvSpPr>
        <p:spPr>
          <a:xfrm>
            <a:off x="1143000" y="685800"/>
            <a:ext cx="4572000" cy="3429000"/>
          </a:xfrm>
          <a:prstGeom prst="rect">
            <a:avLst/>
          </a:prstGeom>
        </p:spPr>
      </p:sp>
      <p:sp>
        <p:nvSpPr>
          <p:cNvPr id="120" name="PlaceHolder 2"/>
          <p:cNvSpPr>
            <a:spLocks noGrp="1"/>
          </p:cNvSpPr>
          <p:nvPr>
            <p:ph type="body"/>
          </p:nvPr>
        </p:nvSpPr>
        <p:spPr>
          <a:xfrm>
            <a:off x="685800" y="4343400"/>
            <a:ext cx="5485680" cy="4114080"/>
          </a:xfrm>
          <a:prstGeom prst="rect">
            <a:avLst/>
          </a:prstGeom>
        </p:spPr>
        <p:txBody>
          <a:bodyPr lIns="0" tIns="0" rIns="0" bIns="0"/>
          <a:lstStyle/>
          <a:p>
            <a:endParaRPr lang="bg-BG" sz="2000" b="0" strike="noStrike" spc="-1">
              <a:latin typeface="Arial"/>
            </a:endParaRPr>
          </a:p>
        </p:txBody>
      </p:sp>
      <p:sp>
        <p:nvSpPr>
          <p:cNvPr id="121"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DFC7C85-B772-49EB-ADFB-204D81D4D29C}" type="slidenum">
              <a:rPr lang="bg-BG" sz="1200" b="0" strike="noStrike" spc="-1">
                <a:solidFill>
                  <a:srgbClr val="000000"/>
                </a:solidFill>
                <a:latin typeface="Arial"/>
              </a:rPr>
              <a:t>1</a:t>
            </a:fld>
            <a:endParaRPr lang="bg-BG"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noRot="1" noChangeAspect="1"/>
          </p:cNvSpPr>
          <p:nvPr>
            <p:ph type="sldImg"/>
          </p:nvPr>
        </p:nvSpPr>
        <p:spPr>
          <a:xfrm>
            <a:off x="1143000" y="685800"/>
            <a:ext cx="4572000" cy="3429000"/>
          </a:xfrm>
          <a:prstGeom prst="rect">
            <a:avLst/>
          </a:prstGeom>
        </p:spPr>
      </p:sp>
      <p:sp>
        <p:nvSpPr>
          <p:cNvPr id="123" name="PlaceHolder 2"/>
          <p:cNvSpPr>
            <a:spLocks noGrp="1"/>
          </p:cNvSpPr>
          <p:nvPr>
            <p:ph type="body"/>
          </p:nvPr>
        </p:nvSpPr>
        <p:spPr>
          <a:xfrm>
            <a:off x="685800" y="4343400"/>
            <a:ext cx="5485680" cy="4114080"/>
          </a:xfrm>
          <a:prstGeom prst="rect">
            <a:avLst/>
          </a:prstGeom>
        </p:spPr>
        <p:txBody>
          <a:bodyPr lIns="0" tIns="0" rIns="0" bIns="0"/>
          <a:lstStyle/>
          <a:p>
            <a:endParaRPr lang="bg-BG" sz="2000" b="0" strike="noStrike" spc="-1">
              <a:latin typeface="Arial"/>
            </a:endParaRPr>
          </a:p>
        </p:txBody>
      </p:sp>
      <p:sp>
        <p:nvSpPr>
          <p:cNvPr id="124"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BF38FF4-F4C0-42F2-B9BB-9F9ACAA5377D}" type="slidenum">
              <a:rPr lang="bg-BG" sz="1200" b="0" strike="noStrike" spc="-1">
                <a:solidFill>
                  <a:srgbClr val="000000"/>
                </a:solidFill>
                <a:latin typeface="Arial"/>
              </a:rPr>
              <a:t>9</a:t>
            </a:fld>
            <a:endParaRPr lang="bg-BG"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PlaceHolder 1"/>
          <p:cNvSpPr>
            <a:spLocks noGrp="1" noRot="1" noChangeAspect="1"/>
          </p:cNvSpPr>
          <p:nvPr>
            <p:ph type="sldImg"/>
          </p:nvPr>
        </p:nvSpPr>
        <p:spPr>
          <a:xfrm>
            <a:off x="1143000" y="685800"/>
            <a:ext cx="4572000" cy="3429000"/>
          </a:xfrm>
          <a:prstGeom prst="rect">
            <a:avLst/>
          </a:prstGeom>
        </p:spPr>
      </p:sp>
      <p:sp>
        <p:nvSpPr>
          <p:cNvPr id="126" name="PlaceHolder 2"/>
          <p:cNvSpPr>
            <a:spLocks noGrp="1"/>
          </p:cNvSpPr>
          <p:nvPr>
            <p:ph type="body"/>
          </p:nvPr>
        </p:nvSpPr>
        <p:spPr>
          <a:xfrm>
            <a:off x="685800" y="4343400"/>
            <a:ext cx="5485680" cy="4114080"/>
          </a:xfrm>
          <a:prstGeom prst="rect">
            <a:avLst/>
          </a:prstGeom>
        </p:spPr>
        <p:txBody>
          <a:bodyPr lIns="0" tIns="0" rIns="0" bIns="0"/>
          <a:lstStyle/>
          <a:p>
            <a:endParaRPr lang="bg-BG" sz="2000" b="0" strike="noStrike" spc="-1">
              <a:latin typeface="Arial"/>
            </a:endParaRPr>
          </a:p>
        </p:txBody>
      </p:sp>
      <p:sp>
        <p:nvSpPr>
          <p:cNvPr id="127"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BA01930-B0E7-4B2A-99C8-AA9794BFAAD6}" type="slidenum">
              <a:rPr lang="bg-BG" sz="1200" b="0" strike="noStrike" spc="-1">
                <a:solidFill>
                  <a:srgbClr val="000000"/>
                </a:solidFill>
                <a:latin typeface="Arial"/>
              </a:rPr>
              <a:t>10</a:t>
            </a:fld>
            <a:endParaRPr lang="bg-BG"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bg-BG"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bg-BG"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bg-BG"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bg-BG"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bg-BG"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bg-BG"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bg-BG"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bg-BG"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bg-BG"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bg-BG"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bg-BG"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bg-BG"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bg-BG"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bg-BG"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bg-BG"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bg-BG"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bg-BG"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bg-BG"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bg-BG"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bg-BG"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bg-BG"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bg-BG"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bg-BG"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bg-BG"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bg-BG"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bg-BG"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bg-BG"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bg-BG"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bg-BG"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bg-BG"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bg-BG"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bg-BG"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bg-BG"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bg-BG"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bg-BG"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bg-BG"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bg-BG"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alphaModFix amt="15000"/>
          </a:blip>
          <a:stretch>
            <a:fillRect/>
          </a:stretch>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4680"/>
            <a:ext cx="8228880" cy="1142280"/>
          </a:xfrm>
          <a:prstGeom prst="rect">
            <a:avLst/>
          </a:prstGeom>
        </p:spPr>
        <p:txBody>
          <a:bodyPr lIns="0" tIns="0" rIns="0" bIns="0" anchor="ctr"/>
          <a:lstStyle/>
          <a:p>
            <a:r>
              <a:rPr lang="bg-BG" sz="1800" b="0" strike="noStrike" spc="-1">
                <a:latin typeface="Arial"/>
              </a:rPr>
              <a:t>Click to edit the title text format</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FFFFFF"/>
              </a:buClr>
              <a:buSzPct val="45000"/>
              <a:buFont typeface="Wingdings" charset="2"/>
              <a:buChar char=""/>
            </a:pPr>
            <a:r>
              <a:rPr lang="bg-BG" sz="3200" b="0" strike="noStrike" spc="-1">
                <a:latin typeface="Arial"/>
              </a:rPr>
              <a:t>Click to edit the outline text format</a:t>
            </a:r>
          </a:p>
          <a:p>
            <a:pPr marL="864000" lvl="1" indent="-324000">
              <a:spcBef>
                <a:spcPts val="1134"/>
              </a:spcBef>
              <a:buClr>
                <a:srgbClr val="FFFFFF"/>
              </a:buClr>
              <a:buSzPct val="75000"/>
              <a:buFont typeface="Symbol" charset="2"/>
              <a:buChar char=""/>
            </a:pPr>
            <a:r>
              <a:rPr lang="bg-BG" sz="2800" b="0" strike="noStrike" spc="-1">
                <a:latin typeface="Arial"/>
              </a:rPr>
              <a:t>Second Outline Level</a:t>
            </a:r>
          </a:p>
          <a:p>
            <a:pPr marL="1296000" lvl="2" indent="-288000">
              <a:spcBef>
                <a:spcPts val="850"/>
              </a:spcBef>
              <a:buClr>
                <a:srgbClr val="FFFFFF"/>
              </a:buClr>
              <a:buSzPct val="45000"/>
              <a:buFont typeface="Wingdings" charset="2"/>
              <a:buChar char=""/>
            </a:pPr>
            <a:r>
              <a:rPr lang="bg-BG" sz="2400" b="0" strike="noStrike" spc="-1">
                <a:latin typeface="Arial"/>
              </a:rPr>
              <a:t>Third Outline Level</a:t>
            </a:r>
          </a:p>
          <a:p>
            <a:pPr marL="1728000" lvl="3" indent="-216000">
              <a:spcBef>
                <a:spcPts val="567"/>
              </a:spcBef>
              <a:buClr>
                <a:srgbClr val="FFFFFF"/>
              </a:buClr>
              <a:buSzPct val="75000"/>
              <a:buFont typeface="Symbol" charset="2"/>
              <a:buChar char=""/>
            </a:pPr>
            <a:r>
              <a:rPr lang="bg-BG" sz="2000" b="0" strike="noStrike" spc="-1">
                <a:latin typeface="Arial"/>
              </a:rPr>
              <a:t>Fourth Outline Level</a:t>
            </a:r>
          </a:p>
          <a:p>
            <a:pPr marL="2160000" lvl="4" indent="-216000">
              <a:spcBef>
                <a:spcPts val="283"/>
              </a:spcBef>
              <a:buClr>
                <a:srgbClr val="FFFFFF"/>
              </a:buClr>
              <a:buSzPct val="45000"/>
              <a:buFont typeface="Wingdings" charset="2"/>
              <a:buChar char=""/>
            </a:pPr>
            <a:r>
              <a:rPr lang="bg-BG" sz="2000" b="0" strike="noStrike" spc="-1">
                <a:latin typeface="Arial"/>
              </a:rPr>
              <a:t>Fifth Outline Level</a:t>
            </a:r>
          </a:p>
          <a:p>
            <a:pPr marL="2592000" lvl="5" indent="-216000">
              <a:spcBef>
                <a:spcPts val="283"/>
              </a:spcBef>
              <a:buClr>
                <a:srgbClr val="FFFFFF"/>
              </a:buClr>
              <a:buSzPct val="45000"/>
              <a:buFont typeface="Wingdings" charset="2"/>
              <a:buChar char=""/>
            </a:pPr>
            <a:r>
              <a:rPr lang="bg-BG" sz="2000" b="0" strike="noStrike" spc="-1">
                <a:latin typeface="Arial"/>
              </a:rPr>
              <a:t>Sixth Outline Level</a:t>
            </a:r>
          </a:p>
          <a:p>
            <a:pPr marL="3024000" lvl="6" indent="-216000">
              <a:spcBef>
                <a:spcPts val="283"/>
              </a:spcBef>
              <a:buClr>
                <a:srgbClr val="FFFFFF"/>
              </a:buClr>
              <a:buSzPct val="45000"/>
              <a:buFont typeface="Wingdings" charset="2"/>
              <a:buChar char=""/>
            </a:pPr>
            <a:r>
              <a:rPr lang="bg-BG"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alphaModFix amt="15000"/>
          </a:blip>
          <a:stretch>
            <a:fillRect/>
          </a:stretch>
        </a:blip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bg-BG" sz="4400" b="0" strike="noStrike" spc="-1">
                <a:latin typeface="Arial"/>
              </a:rPr>
              <a:t>Click to edit the title text format</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FFFFFF"/>
              </a:buClr>
              <a:buSzPct val="45000"/>
              <a:buFont typeface="Wingdings" charset="2"/>
              <a:buChar char=""/>
            </a:pPr>
            <a:r>
              <a:rPr lang="bg-BG" sz="3200" b="0" strike="noStrike" spc="-1">
                <a:latin typeface="Arial"/>
              </a:rPr>
              <a:t>Click to edit the outline text format</a:t>
            </a:r>
          </a:p>
          <a:p>
            <a:pPr marL="864000" lvl="1" indent="-324000">
              <a:spcBef>
                <a:spcPts val="1134"/>
              </a:spcBef>
              <a:buClr>
                <a:srgbClr val="FFFFFF"/>
              </a:buClr>
              <a:buSzPct val="75000"/>
              <a:buFont typeface="Symbol" charset="2"/>
              <a:buChar char=""/>
            </a:pPr>
            <a:r>
              <a:rPr lang="bg-BG" sz="2800" b="0" strike="noStrike" spc="-1">
                <a:latin typeface="Arial"/>
              </a:rPr>
              <a:t>Second Outline Level</a:t>
            </a:r>
          </a:p>
          <a:p>
            <a:pPr marL="1296000" lvl="2" indent="-288000">
              <a:spcBef>
                <a:spcPts val="850"/>
              </a:spcBef>
              <a:buClr>
                <a:srgbClr val="FFFFFF"/>
              </a:buClr>
              <a:buSzPct val="45000"/>
              <a:buFont typeface="Wingdings" charset="2"/>
              <a:buChar char=""/>
            </a:pPr>
            <a:r>
              <a:rPr lang="bg-BG" sz="2400" b="0" strike="noStrike" spc="-1">
                <a:latin typeface="Arial"/>
              </a:rPr>
              <a:t>Third Outline Level</a:t>
            </a:r>
          </a:p>
          <a:p>
            <a:pPr marL="1728000" lvl="3" indent="-216000">
              <a:spcBef>
                <a:spcPts val="567"/>
              </a:spcBef>
              <a:buClr>
                <a:srgbClr val="FFFFFF"/>
              </a:buClr>
              <a:buSzPct val="75000"/>
              <a:buFont typeface="Symbol" charset="2"/>
              <a:buChar char=""/>
            </a:pPr>
            <a:r>
              <a:rPr lang="bg-BG" sz="2000" b="0" strike="noStrike" spc="-1">
                <a:latin typeface="Arial"/>
              </a:rPr>
              <a:t>Fourth Outline Level</a:t>
            </a:r>
          </a:p>
          <a:p>
            <a:pPr marL="2160000" lvl="4" indent="-216000">
              <a:spcBef>
                <a:spcPts val="283"/>
              </a:spcBef>
              <a:buClr>
                <a:srgbClr val="FFFFFF"/>
              </a:buClr>
              <a:buSzPct val="45000"/>
              <a:buFont typeface="Wingdings" charset="2"/>
              <a:buChar char=""/>
            </a:pPr>
            <a:r>
              <a:rPr lang="bg-BG" sz="2000" b="0" strike="noStrike" spc="-1">
                <a:latin typeface="Arial"/>
              </a:rPr>
              <a:t>Fifth Outline Level</a:t>
            </a:r>
          </a:p>
          <a:p>
            <a:pPr marL="2592000" lvl="5" indent="-216000">
              <a:spcBef>
                <a:spcPts val="283"/>
              </a:spcBef>
              <a:buClr>
                <a:srgbClr val="FFFFFF"/>
              </a:buClr>
              <a:buSzPct val="45000"/>
              <a:buFont typeface="Wingdings" charset="2"/>
              <a:buChar char=""/>
            </a:pPr>
            <a:r>
              <a:rPr lang="bg-BG" sz="2000" b="0" strike="noStrike" spc="-1">
                <a:latin typeface="Arial"/>
              </a:rPr>
              <a:t>Sixth Outline Level</a:t>
            </a:r>
          </a:p>
          <a:p>
            <a:pPr marL="3024000" lvl="6" indent="-216000">
              <a:spcBef>
                <a:spcPts val="283"/>
              </a:spcBef>
              <a:buClr>
                <a:srgbClr val="FFFFFF"/>
              </a:buClr>
              <a:buSzPct val="45000"/>
              <a:buFont typeface="Wingdings" charset="2"/>
              <a:buChar char=""/>
            </a:pPr>
            <a:r>
              <a:rPr lang="bg-BG"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cience-story-telling.eu/"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qR1qtHDh8ik&amp;list=PLpPvt2LgHCYcjZrGzCHMishvEadO6Kqpf"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1258920" y="1628640"/>
            <a:ext cx="6833520" cy="237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bg-BG" sz="2400" b="1" strike="noStrike" spc="-1">
                <a:solidFill>
                  <a:srgbClr val="002060"/>
                </a:solidFill>
                <a:latin typeface="Calibri"/>
              </a:rPr>
              <a:t>GOSCIENCE TRAINING:</a:t>
            </a:r>
            <a:r>
              <a:t/>
            </a:r>
            <a:br/>
            <a:r>
              <a:rPr lang="bg-BG" sz="2400" b="1" strike="noStrike" spc="-1">
                <a:solidFill>
                  <a:srgbClr val="002060"/>
                </a:solidFill>
                <a:latin typeface="Calibri"/>
              </a:rPr>
              <a:t>ENHANCING COMPREHENSION IN SCIENCE EDUCATION</a:t>
            </a:r>
            <a:r>
              <a:t/>
            </a:r>
            <a:br/>
            <a:r>
              <a:t/>
            </a:r>
            <a:br/>
            <a:r>
              <a:t/>
            </a:r>
            <a:br/>
            <a:r>
              <a:t/>
            </a:r>
            <a:br/>
            <a:endParaRPr lang="bg-BG" sz="2400" b="0" strike="noStrike" spc="-1">
              <a:latin typeface="Arial"/>
            </a:endParaRPr>
          </a:p>
        </p:txBody>
      </p:sp>
      <p:sp>
        <p:nvSpPr>
          <p:cNvPr id="83" name="CustomShape 2"/>
          <p:cNvSpPr/>
          <p:nvPr/>
        </p:nvSpPr>
        <p:spPr>
          <a:xfrm>
            <a:off x="1403280" y="3429000"/>
            <a:ext cx="6400080" cy="249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bg-BG" sz="2400" b="1" strike="noStrike" spc="-1">
                <a:solidFill>
                  <a:srgbClr val="33CC33"/>
                </a:solidFill>
                <a:latin typeface="Calibri"/>
                <a:ea typeface="Calibri"/>
              </a:rPr>
              <a:t> Analogies and concept maps in science education</a:t>
            </a:r>
            <a:endParaRPr lang="bg-BG" sz="2400" b="0" strike="noStrike" spc="-1">
              <a:latin typeface="Arial"/>
            </a:endParaRPr>
          </a:p>
          <a:p>
            <a:pPr algn="ctr">
              <a:lnSpc>
                <a:spcPct val="100000"/>
              </a:lnSpc>
              <a:spcBef>
                <a:spcPts val="360"/>
              </a:spcBef>
            </a:pPr>
            <a:r>
              <a:rPr lang="bg-BG" sz="1800" b="1" strike="noStrike" spc="-1">
                <a:solidFill>
                  <a:srgbClr val="002060"/>
                </a:solidFill>
                <a:latin typeface="Calibri"/>
                <a:ea typeface="Calibri"/>
              </a:rPr>
              <a:t> </a:t>
            </a:r>
            <a:endParaRPr lang="bg-BG" sz="1800" b="0" strike="noStrike" spc="-1">
              <a:latin typeface="Arial"/>
            </a:endParaRPr>
          </a:p>
          <a:p>
            <a:pPr algn="ctr">
              <a:lnSpc>
                <a:spcPct val="100000"/>
              </a:lnSpc>
              <a:spcBef>
                <a:spcPts val="581"/>
              </a:spcBef>
            </a:pPr>
            <a:endParaRPr lang="bg-BG" sz="1800" b="0" strike="noStrike" spc="-1">
              <a:latin typeface="Arial"/>
            </a:endParaRPr>
          </a:p>
          <a:p>
            <a:pPr algn="ctr">
              <a:lnSpc>
                <a:spcPct val="100000"/>
              </a:lnSpc>
              <a:spcBef>
                <a:spcPts val="360"/>
              </a:spcBef>
            </a:pPr>
            <a:r>
              <a:rPr lang="bg-BG" sz="1800" b="1" strike="noStrike" spc="-1">
                <a:solidFill>
                  <a:srgbClr val="002060"/>
                </a:solidFill>
                <a:latin typeface="Calibri"/>
                <a:ea typeface="Calibri"/>
              </a:rPr>
              <a:t>22-26 October 2018, Vidin, Bulgaria</a:t>
            </a:r>
            <a:endParaRPr lang="bg-BG" sz="1800" b="0" strike="noStrike" spc="-1">
              <a:latin typeface="Arial"/>
            </a:endParaRPr>
          </a:p>
          <a:p>
            <a:pPr algn="r">
              <a:lnSpc>
                <a:spcPct val="100000"/>
              </a:lnSpc>
              <a:spcBef>
                <a:spcPts val="241"/>
              </a:spcBef>
            </a:pPr>
            <a:endParaRPr lang="bg-BG" sz="1800" b="0" strike="noStrike" spc="-1">
              <a:latin typeface="Arial"/>
            </a:endParaRPr>
          </a:p>
          <a:p>
            <a:pPr algn="r">
              <a:lnSpc>
                <a:spcPct val="100000"/>
              </a:lnSpc>
              <a:spcBef>
                <a:spcPts val="241"/>
              </a:spcBef>
            </a:pPr>
            <a:endParaRPr lang="bg-BG" sz="1800" b="0" strike="noStrike" spc="-1">
              <a:latin typeface="Arial"/>
            </a:endParaRPr>
          </a:p>
        </p:txBody>
      </p:sp>
      <p:sp>
        <p:nvSpPr>
          <p:cNvPr id="84" name="CustomShape 3"/>
          <p:cNvSpPr/>
          <p:nvPr/>
        </p:nvSpPr>
        <p:spPr>
          <a:xfrm>
            <a:off x="0" y="0"/>
            <a:ext cx="9143280" cy="456480"/>
          </a:xfrm>
          <a:prstGeom prst="rect">
            <a:avLst/>
          </a:prstGeom>
          <a:noFill/>
          <a:ln>
            <a:noFill/>
          </a:ln>
        </p:spPr>
        <p:style>
          <a:lnRef idx="0">
            <a:scrgbClr r="0" g="0" b="0"/>
          </a:lnRef>
          <a:fillRef idx="0">
            <a:scrgbClr r="0" g="0" b="0"/>
          </a:fillRef>
          <a:effectRef idx="0">
            <a:scrgbClr r="0" g="0" b="0"/>
          </a:effectRef>
          <a:fontRef idx="minor"/>
        </p:style>
      </p:sp>
      <p:sp>
        <p:nvSpPr>
          <p:cNvPr id="85" name="CustomShape 4"/>
          <p:cNvSpPr/>
          <p:nvPr/>
        </p:nvSpPr>
        <p:spPr>
          <a:xfrm>
            <a:off x="0" y="457200"/>
            <a:ext cx="9143280" cy="360"/>
          </a:xfrm>
          <a:prstGeom prst="rect">
            <a:avLst/>
          </a:prstGeom>
          <a:noFill/>
          <a:ln>
            <a:noFill/>
          </a:ln>
        </p:spPr>
        <p:style>
          <a:lnRef idx="0">
            <a:scrgbClr r="0" g="0" b="0"/>
          </a:lnRef>
          <a:fillRef idx="0">
            <a:scrgbClr r="0" g="0" b="0"/>
          </a:fillRef>
          <a:effectRef idx="0">
            <a:scrgbClr r="0" g="0" b="0"/>
          </a:effectRef>
          <a:fontRef idx="minor"/>
        </p:style>
      </p:sp>
      <p:sp>
        <p:nvSpPr>
          <p:cNvPr id="86" name="CustomShape 5"/>
          <p:cNvSpPr/>
          <p:nvPr/>
        </p:nvSpPr>
        <p:spPr>
          <a:xfrm>
            <a:off x="0" y="1104840"/>
            <a:ext cx="9143280" cy="360"/>
          </a:xfrm>
          <a:prstGeom prst="rect">
            <a:avLst/>
          </a:prstGeom>
          <a:noFill/>
          <a:ln>
            <a:noFill/>
          </a:ln>
        </p:spPr>
        <p:style>
          <a:lnRef idx="0">
            <a:scrgbClr r="0" g="0" b="0"/>
          </a:lnRef>
          <a:fillRef idx="0">
            <a:scrgbClr r="0" g="0" b="0"/>
          </a:fillRef>
          <a:effectRef idx="0">
            <a:scrgbClr r="0" g="0" b="0"/>
          </a:effectRef>
          <a:fontRef idx="minor"/>
        </p:style>
      </p:sp>
      <p:pic>
        <p:nvPicPr>
          <p:cNvPr id="87" name="Picture 6"/>
          <p:cNvPicPr/>
          <p:nvPr/>
        </p:nvPicPr>
        <p:blipFill>
          <a:blip r:embed="rId3"/>
          <a:stretch/>
        </p:blipFill>
        <p:spPr>
          <a:xfrm>
            <a:off x="6486480" y="0"/>
            <a:ext cx="2656800" cy="770760"/>
          </a:xfrm>
          <a:prstGeom prst="rect">
            <a:avLst/>
          </a:prstGeom>
          <a:ln>
            <a:noFill/>
          </a:ln>
        </p:spPr>
      </p:pic>
      <p:pic>
        <p:nvPicPr>
          <p:cNvPr id="88" name="Picture 3"/>
          <p:cNvPicPr/>
          <p:nvPr/>
        </p:nvPicPr>
        <p:blipFill>
          <a:blip r:embed="rId4"/>
          <a:stretch/>
        </p:blipFill>
        <p:spPr>
          <a:xfrm>
            <a:off x="0" y="27000"/>
            <a:ext cx="2175840" cy="743760"/>
          </a:xfrm>
          <a:prstGeom prst="rect">
            <a:avLst/>
          </a:prstGeom>
          <a:ln>
            <a:noFill/>
          </a:ln>
        </p:spPr>
      </p:pic>
      <p:sp>
        <p:nvSpPr>
          <p:cNvPr id="89" name="CustomShape 6"/>
          <p:cNvSpPr/>
          <p:nvPr/>
        </p:nvSpPr>
        <p:spPr>
          <a:xfrm>
            <a:off x="12600" y="6488640"/>
            <a:ext cx="285228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bg-BG" sz="1800" b="1" strike="noStrike" spc="-1">
                <a:solidFill>
                  <a:srgbClr val="002060"/>
                </a:solidFill>
                <a:latin typeface="Calibri"/>
                <a:ea typeface="DejaVu Sans"/>
              </a:rPr>
              <a:t>2017-1-BG01-KA201-036209</a:t>
            </a:r>
            <a:endParaRPr lang="bg-BG"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gn="ctr">
              <a:lnSpc>
                <a:spcPct val="100000"/>
              </a:lnSpc>
              <a:spcBef>
                <a:spcPts val="400"/>
              </a:spcBef>
            </a:pPr>
            <a:endParaRPr lang="bg-BG" sz="1800" b="0" strike="noStrike" spc="-1">
              <a:latin typeface="Arial"/>
            </a:endParaRPr>
          </a:p>
          <a:p>
            <a:pPr marL="343080" indent="-342360" algn="ctr">
              <a:lnSpc>
                <a:spcPct val="100000"/>
              </a:lnSpc>
              <a:spcBef>
                <a:spcPts val="400"/>
              </a:spcBef>
            </a:pPr>
            <a:endParaRPr lang="bg-BG" sz="1800" b="0" strike="noStrike" spc="-1">
              <a:latin typeface="Arial"/>
            </a:endParaRPr>
          </a:p>
          <a:p>
            <a:pPr marL="343080" indent="-342360" algn="ctr">
              <a:lnSpc>
                <a:spcPct val="100000"/>
              </a:lnSpc>
              <a:spcBef>
                <a:spcPts val="641"/>
              </a:spcBef>
            </a:pPr>
            <a:endParaRPr lang="bg-BG" sz="1800" b="0" strike="noStrike" spc="-1">
              <a:latin typeface="Arial"/>
            </a:endParaRPr>
          </a:p>
          <a:p>
            <a:pPr marL="343080" indent="-342360" algn="ctr">
              <a:lnSpc>
                <a:spcPct val="100000"/>
              </a:lnSpc>
              <a:spcBef>
                <a:spcPts val="641"/>
              </a:spcBef>
            </a:pPr>
            <a:r>
              <a:rPr lang="bg-BG" sz="3200" b="1" strike="noStrike" spc="-1">
                <a:solidFill>
                  <a:srgbClr val="002060"/>
                </a:solidFill>
                <a:latin typeface="Calibri"/>
              </a:rPr>
              <a:t>Thank you for your attention!</a:t>
            </a:r>
            <a:endParaRPr lang="bg-BG" sz="3200" b="0" strike="noStrike" spc="-1">
              <a:latin typeface="Arial"/>
            </a:endParaRPr>
          </a:p>
          <a:p>
            <a:pPr marL="343080" indent="-342360" algn="ctr">
              <a:lnSpc>
                <a:spcPct val="100000"/>
              </a:lnSpc>
              <a:spcBef>
                <a:spcPts val="641"/>
              </a:spcBef>
            </a:pPr>
            <a:endParaRPr lang="bg-BG" sz="3200" b="0" strike="noStrike" spc="-1">
              <a:latin typeface="Arial"/>
            </a:endParaRPr>
          </a:p>
          <a:p>
            <a:pPr marL="343080" indent="-342360" algn="ctr">
              <a:lnSpc>
                <a:spcPct val="100000"/>
              </a:lnSpc>
              <a:spcBef>
                <a:spcPts val="641"/>
              </a:spcBef>
            </a:pPr>
            <a:endParaRPr lang="bg-BG" sz="3200" b="0" strike="noStrike" spc="-1">
              <a:latin typeface="Arial"/>
            </a:endParaRPr>
          </a:p>
          <a:p>
            <a:pPr marL="343080" indent="-342360" algn="ctr">
              <a:lnSpc>
                <a:spcPct val="100000"/>
              </a:lnSpc>
              <a:spcBef>
                <a:spcPts val="201"/>
              </a:spcBef>
            </a:pPr>
            <a:endParaRPr lang="bg-BG" sz="3200" b="0" strike="noStrike" spc="-1">
              <a:latin typeface="Arial"/>
            </a:endParaRPr>
          </a:p>
          <a:p>
            <a:pPr marL="343080" indent="-342360" algn="ctr">
              <a:lnSpc>
                <a:spcPct val="100000"/>
              </a:lnSpc>
              <a:spcBef>
                <a:spcPts val="201"/>
              </a:spcBef>
            </a:pPr>
            <a:r>
              <a:rPr lang="bg-BG" sz="1000" b="0" strike="noStrike" spc="-1">
                <a:solidFill>
                  <a:srgbClr val="002060"/>
                </a:solidFill>
                <a:latin typeface="Arial"/>
              </a:rPr>
              <a:t>„This project has been funded with support from the European Commission.</a:t>
            </a:r>
            <a:endParaRPr lang="bg-BG" sz="1000" b="0" strike="noStrike" spc="-1">
              <a:latin typeface="Arial"/>
            </a:endParaRPr>
          </a:p>
          <a:p>
            <a:pPr marL="343080" indent="-342360" algn="ctr">
              <a:lnSpc>
                <a:spcPct val="100000"/>
              </a:lnSpc>
              <a:spcBef>
                <a:spcPts val="201"/>
              </a:spcBef>
            </a:pPr>
            <a:r>
              <a:rPr lang="bg-BG" sz="1000" b="0" strike="noStrike" spc="-1">
                <a:solidFill>
                  <a:srgbClr val="002060"/>
                </a:solidFill>
                <a:latin typeface="Arial"/>
              </a:rPr>
              <a:t>This publication [communication] reflects the views only of the author, and the</a:t>
            </a:r>
            <a:endParaRPr lang="bg-BG" sz="1000" b="0" strike="noStrike" spc="-1">
              <a:latin typeface="Arial"/>
            </a:endParaRPr>
          </a:p>
          <a:p>
            <a:pPr marL="343080" indent="-342360" algn="ctr">
              <a:lnSpc>
                <a:spcPct val="100000"/>
              </a:lnSpc>
              <a:spcBef>
                <a:spcPts val="201"/>
              </a:spcBef>
            </a:pPr>
            <a:r>
              <a:rPr lang="bg-BG" sz="1000" b="0" strike="noStrike" spc="-1">
                <a:solidFill>
                  <a:srgbClr val="002060"/>
                </a:solidFill>
                <a:latin typeface="Arial"/>
              </a:rPr>
              <a:t>Commission cannot be held responsible for any use which may be made of the</a:t>
            </a:r>
            <a:endParaRPr lang="bg-BG" sz="1000" b="0" strike="noStrike" spc="-1">
              <a:latin typeface="Arial"/>
            </a:endParaRPr>
          </a:p>
          <a:p>
            <a:pPr marL="343080" indent="-342360" algn="ctr">
              <a:lnSpc>
                <a:spcPct val="100000"/>
              </a:lnSpc>
              <a:spcBef>
                <a:spcPts val="201"/>
              </a:spcBef>
            </a:pPr>
            <a:r>
              <a:rPr lang="bg-BG" sz="1000" b="0" strike="noStrike" spc="-1">
                <a:solidFill>
                  <a:srgbClr val="002060"/>
                </a:solidFill>
                <a:latin typeface="Arial"/>
              </a:rPr>
              <a:t>information contained therein.”</a:t>
            </a:r>
            <a:endParaRPr lang="bg-BG" sz="1000" b="0" strike="noStrike" spc="-1">
              <a:latin typeface="Arial"/>
            </a:endParaRPr>
          </a:p>
          <a:p>
            <a:pPr marL="343080" indent="-342360" algn="ctr">
              <a:lnSpc>
                <a:spcPct val="100000"/>
              </a:lnSpc>
              <a:spcBef>
                <a:spcPts val="641"/>
              </a:spcBef>
            </a:pPr>
            <a:endParaRPr lang="bg-BG" sz="1000" b="0" strike="noStrike" spc="-1">
              <a:latin typeface="Arial"/>
            </a:endParaRPr>
          </a:p>
          <a:p>
            <a:pPr marL="343080" indent="-342360" algn="ctr">
              <a:lnSpc>
                <a:spcPct val="100000"/>
              </a:lnSpc>
              <a:spcBef>
                <a:spcPts val="400"/>
              </a:spcBef>
            </a:pPr>
            <a:endParaRPr lang="bg-BG" sz="1000" b="0" strike="noStrike" spc="-1">
              <a:latin typeface="Arial"/>
            </a:endParaRPr>
          </a:p>
          <a:p>
            <a:pPr marL="343080" indent="-342360" algn="ctr">
              <a:lnSpc>
                <a:spcPct val="100000"/>
              </a:lnSpc>
              <a:spcBef>
                <a:spcPts val="400"/>
              </a:spcBef>
            </a:pPr>
            <a:endParaRPr lang="bg-BG" sz="1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274680"/>
            <a:ext cx="8228880" cy="5711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bg-BG" sz="3200" b="0" strike="noStrike" spc="-1" dirty="0">
                <a:solidFill>
                  <a:srgbClr val="002060"/>
                </a:solidFill>
                <a:latin typeface="Calibri"/>
              </a:rPr>
              <a:t>Analogies</a:t>
            </a:r>
            <a:endParaRPr lang="bg-BG" sz="3200" b="0" strike="noStrike" spc="-1" dirty="0">
              <a:latin typeface="Arial"/>
            </a:endParaRPr>
          </a:p>
        </p:txBody>
      </p:sp>
      <p:sp>
        <p:nvSpPr>
          <p:cNvPr id="91" name="CustomShape 2"/>
          <p:cNvSpPr/>
          <p:nvPr/>
        </p:nvSpPr>
        <p:spPr>
          <a:xfrm>
            <a:off x="457200" y="845820"/>
            <a:ext cx="8228880" cy="52795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0000"/>
              </a:lnSpc>
              <a:spcBef>
                <a:spcPts val="1417"/>
              </a:spcBef>
            </a:pPr>
            <a:r>
              <a:rPr lang="bg-BG" sz="2000" b="0" strike="noStrike" spc="-1" dirty="0">
                <a:solidFill>
                  <a:srgbClr val="000000"/>
                </a:solidFill>
                <a:latin typeface="Calibri"/>
              </a:rPr>
              <a:t>Example </a:t>
            </a:r>
            <a:r>
              <a:rPr lang="bg-BG" sz="2000" b="0" strike="noStrike" spc="-1" dirty="0" smtClean="0">
                <a:solidFill>
                  <a:srgbClr val="000000"/>
                </a:solidFill>
                <a:latin typeface="Calibri"/>
              </a:rPr>
              <a:t>: </a:t>
            </a:r>
            <a:r>
              <a:rPr lang="bg-BG" sz="2000" b="0" strike="noStrike" spc="-1" dirty="0">
                <a:solidFill>
                  <a:srgbClr val="000000"/>
                </a:solidFill>
                <a:latin typeface="Calibri"/>
              </a:rPr>
              <a:t>What We’re Made Of (biology)</a:t>
            </a:r>
            <a:endParaRPr lang="bg-BG" sz="2000" b="0" strike="noStrike" spc="-1" dirty="0">
              <a:latin typeface="Arial"/>
            </a:endParaRPr>
          </a:p>
          <a:p>
            <a:pPr algn="just">
              <a:lnSpc>
                <a:spcPct val="100000"/>
              </a:lnSpc>
              <a:spcBef>
                <a:spcPts val="1417"/>
              </a:spcBef>
            </a:pPr>
            <a:r>
              <a:rPr lang="bg-BG" sz="2000" b="0" strike="noStrike" spc="-1" dirty="0" smtClean="0">
                <a:solidFill>
                  <a:srgbClr val="000000"/>
                </a:solidFill>
                <a:latin typeface="Calibri"/>
                <a:ea typeface="Calibri"/>
              </a:rPr>
              <a:t>Students </a:t>
            </a:r>
            <a:r>
              <a:rPr lang="bg-BG" sz="2000" b="0" strike="noStrike" spc="-1" dirty="0">
                <a:solidFill>
                  <a:srgbClr val="000000"/>
                </a:solidFill>
                <a:latin typeface="Calibri"/>
                <a:ea typeface="Calibri"/>
              </a:rPr>
              <a:t>saw a Superman movie and were arguing about whether the Man of Steel was really made of steel. The students quickly agreed that Superman wasn’t made of steel, but that got them thinking about what real people are made of.</a:t>
            </a:r>
            <a:endParaRPr lang="bg-BG" sz="2000" b="0" strike="noStrike" spc="-1" dirty="0">
              <a:latin typeface="Arial"/>
            </a:endParaRPr>
          </a:p>
          <a:p>
            <a:pPr algn="just">
              <a:lnSpc>
                <a:spcPct val="100000"/>
              </a:lnSpc>
              <a:spcBef>
                <a:spcPts val="1417"/>
              </a:spcBef>
            </a:pPr>
            <a:r>
              <a:rPr lang="bg-BG" sz="2000" b="0" strike="noStrike" spc="-1" dirty="0">
                <a:solidFill>
                  <a:srgbClr val="000000"/>
                </a:solidFill>
                <a:latin typeface="Calibri"/>
                <a:ea typeface="Calibri"/>
              </a:rPr>
              <a:t>Before the students will actually have a formal lesson on the cell, the teacher can use Lego bricks to make an analogy. Asking questions like: “What are these little bricks and what can you do with them?” Finally, we can conclude Lego bricks get put together to make bigger things. Likewise, cells get put together to make bigger things—things like people, dogs, cats, oak trees, or rose bushes—these living things are made up of cells—lots and lots of tiny cells. So we can use this example to explain it, this is an analogy between Lego bricks and cells. Making an analogy helps the students to understand something new by comparing it to something you already understand</a:t>
            </a:r>
            <a:r>
              <a:rPr lang="bg-BG" sz="2000" b="0" strike="noStrike" spc="-1" dirty="0" smtClean="0">
                <a:solidFill>
                  <a:srgbClr val="000000"/>
                </a:solidFill>
                <a:latin typeface="Calibri"/>
                <a:ea typeface="Calibri"/>
              </a:rPr>
              <a:t>.</a:t>
            </a:r>
            <a:endParaRPr lang="bg-BG"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200" y="274680"/>
            <a:ext cx="8228880" cy="5711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bg-BG" sz="3200" b="0" strike="noStrike" spc="-1" dirty="0">
                <a:solidFill>
                  <a:srgbClr val="002060"/>
                </a:solidFill>
                <a:latin typeface="Calibri"/>
              </a:rPr>
              <a:t>Analogies</a:t>
            </a:r>
            <a:endParaRPr lang="bg-BG" sz="3200" b="0" strike="noStrike" spc="-1" dirty="0">
              <a:latin typeface="Arial"/>
            </a:endParaRPr>
          </a:p>
        </p:txBody>
      </p:sp>
      <p:sp>
        <p:nvSpPr>
          <p:cNvPr id="91" name="CustomShape 2"/>
          <p:cNvSpPr/>
          <p:nvPr/>
        </p:nvSpPr>
        <p:spPr>
          <a:xfrm>
            <a:off x="457200" y="845820"/>
            <a:ext cx="8228880" cy="52795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just">
              <a:lnSpc>
                <a:spcPct val="100000"/>
              </a:lnSpc>
              <a:spcBef>
                <a:spcPts val="1417"/>
              </a:spcBef>
            </a:pPr>
            <a:r>
              <a:rPr lang="bg-BG" sz="1600" b="0" strike="noStrike" spc="-1" dirty="0">
                <a:solidFill>
                  <a:srgbClr val="000000"/>
                </a:solidFill>
                <a:latin typeface="Calibri"/>
              </a:rPr>
              <a:t>Example </a:t>
            </a:r>
            <a:r>
              <a:rPr lang="bg-BG" sz="1600" b="0" strike="noStrike" spc="-1" dirty="0" smtClean="0">
                <a:solidFill>
                  <a:srgbClr val="000000"/>
                </a:solidFill>
                <a:latin typeface="Calibri"/>
              </a:rPr>
              <a:t>: </a:t>
            </a:r>
            <a:r>
              <a:rPr lang="bg-BG" sz="1600" b="0" strike="noStrike" spc="-1" dirty="0">
                <a:solidFill>
                  <a:srgbClr val="000000"/>
                </a:solidFill>
                <a:latin typeface="Calibri"/>
              </a:rPr>
              <a:t>What We’re Made Of (biology)</a:t>
            </a:r>
            <a:endParaRPr lang="bg-BG" sz="1600" b="0" strike="noStrike" spc="-1" dirty="0">
              <a:latin typeface="Arial"/>
            </a:endParaRPr>
          </a:p>
          <a:p>
            <a:pPr algn="just">
              <a:lnSpc>
                <a:spcPct val="100000"/>
              </a:lnSpc>
              <a:spcBef>
                <a:spcPts val="1417"/>
              </a:spcBef>
            </a:pPr>
            <a:r>
              <a:rPr lang="bg-BG" sz="1600" b="0" strike="noStrike" spc="-1" dirty="0" smtClean="0">
                <a:solidFill>
                  <a:srgbClr val="000000"/>
                </a:solidFill>
                <a:latin typeface="Calibri"/>
                <a:ea typeface="Calibri"/>
              </a:rPr>
              <a:t>So</a:t>
            </a:r>
            <a:r>
              <a:rPr lang="bg-BG" sz="1600" b="0" strike="noStrike" spc="-1" dirty="0">
                <a:solidFill>
                  <a:srgbClr val="000000"/>
                </a:solidFill>
                <a:latin typeface="Calibri"/>
                <a:ea typeface="Calibri"/>
              </a:rPr>
              <a:t>, by using the approach of teaching with analogies the teacher:</a:t>
            </a:r>
            <a:endParaRPr lang="bg-BG" sz="1600" b="0" strike="noStrike" spc="-1" dirty="0">
              <a:latin typeface="Arial"/>
            </a:endParaRPr>
          </a:p>
          <a:p>
            <a:pPr marL="742950" indent="-285750" algn="just">
              <a:lnSpc>
                <a:spcPct val="115000"/>
              </a:lnSpc>
              <a:spcAft>
                <a:spcPts val="1409"/>
              </a:spcAft>
              <a:buFont typeface="Arial" panose="020B0604020202020204" pitchFamily="34" charset="0"/>
              <a:buChar char="•"/>
            </a:pPr>
            <a:r>
              <a:rPr lang="bg-BG" sz="1600" b="0" strike="noStrike" spc="-1" dirty="0">
                <a:solidFill>
                  <a:srgbClr val="000000"/>
                </a:solidFill>
                <a:latin typeface="Calibri"/>
                <a:ea typeface="Calibri"/>
              </a:rPr>
              <a:t>Introduces the target concept, the cell, to students.</a:t>
            </a:r>
            <a:endParaRPr lang="bg-BG" sz="1600" b="0" strike="noStrike" spc="-1" dirty="0">
              <a:latin typeface="Arial"/>
            </a:endParaRPr>
          </a:p>
          <a:p>
            <a:pPr marL="742950" indent="-285750" algn="just">
              <a:lnSpc>
                <a:spcPct val="115000"/>
              </a:lnSpc>
              <a:spcAft>
                <a:spcPts val="1409"/>
              </a:spcAft>
              <a:buFont typeface="Arial" panose="020B0604020202020204" pitchFamily="34" charset="0"/>
              <a:buChar char="•"/>
            </a:pPr>
            <a:r>
              <a:rPr lang="bg-BG" sz="1600" b="0" strike="noStrike" spc="-1" dirty="0">
                <a:solidFill>
                  <a:srgbClr val="000000"/>
                </a:solidFill>
                <a:latin typeface="Calibri"/>
                <a:ea typeface="Calibri"/>
              </a:rPr>
              <a:t>Reminds students of what they know of the analogue concept, a Lego.</a:t>
            </a:r>
            <a:endParaRPr lang="bg-BG" sz="1600" b="0" strike="noStrike" spc="-1" dirty="0">
              <a:latin typeface="Arial"/>
            </a:endParaRPr>
          </a:p>
          <a:p>
            <a:pPr marL="742950" indent="-285750" algn="just">
              <a:lnSpc>
                <a:spcPct val="115000"/>
              </a:lnSpc>
              <a:spcAft>
                <a:spcPts val="1409"/>
              </a:spcAft>
              <a:buFont typeface="Arial" panose="020B0604020202020204" pitchFamily="34" charset="0"/>
              <a:buChar char="•"/>
            </a:pPr>
            <a:r>
              <a:rPr lang="bg-BG" sz="1600" b="0" strike="noStrike" spc="-1" dirty="0">
                <a:solidFill>
                  <a:srgbClr val="000000"/>
                </a:solidFill>
                <a:latin typeface="Calibri"/>
                <a:ea typeface="Calibri"/>
              </a:rPr>
              <a:t>Identifies relevant features of the cell and a Lego.</a:t>
            </a:r>
            <a:endParaRPr lang="bg-BG" sz="1600" b="0" strike="noStrike" spc="-1" dirty="0">
              <a:latin typeface="Arial"/>
            </a:endParaRPr>
          </a:p>
          <a:p>
            <a:pPr marL="742950" indent="-285750" algn="just">
              <a:lnSpc>
                <a:spcPct val="115000"/>
              </a:lnSpc>
              <a:spcAft>
                <a:spcPts val="1409"/>
              </a:spcAft>
              <a:buFont typeface="Arial" panose="020B0604020202020204" pitchFamily="34" charset="0"/>
              <a:buChar char="•"/>
            </a:pPr>
            <a:r>
              <a:rPr lang="bg-BG" sz="1600" b="0" strike="noStrike" spc="-1" dirty="0">
                <a:solidFill>
                  <a:srgbClr val="000000"/>
                </a:solidFill>
                <a:latin typeface="Calibri"/>
                <a:ea typeface="Calibri"/>
              </a:rPr>
              <a:t>Connects (maps out) the similar features of the cell and a Lego.</a:t>
            </a:r>
            <a:endParaRPr lang="bg-BG" sz="1600" b="0" strike="noStrike" spc="-1" dirty="0">
              <a:latin typeface="Arial"/>
            </a:endParaRPr>
          </a:p>
          <a:p>
            <a:pPr marL="742950" indent="-285750" algn="just">
              <a:lnSpc>
                <a:spcPct val="115000"/>
              </a:lnSpc>
              <a:spcAft>
                <a:spcPts val="1409"/>
              </a:spcAft>
              <a:buFont typeface="Arial" panose="020B0604020202020204" pitchFamily="34" charset="0"/>
              <a:buChar char="•"/>
            </a:pPr>
            <a:r>
              <a:rPr lang="bg-BG" sz="1600" b="0" strike="noStrike" spc="-1" dirty="0">
                <a:solidFill>
                  <a:srgbClr val="000000"/>
                </a:solidFill>
                <a:latin typeface="Calibri"/>
                <a:ea typeface="Calibri"/>
              </a:rPr>
              <a:t>Indicates where the analogy between the cell and a Lego breaks down.</a:t>
            </a:r>
            <a:endParaRPr lang="bg-BG" sz="1600" b="0" strike="noStrike" spc="-1" dirty="0">
              <a:latin typeface="Arial"/>
            </a:endParaRPr>
          </a:p>
          <a:p>
            <a:pPr marL="742950" indent="-285750" algn="just">
              <a:lnSpc>
                <a:spcPct val="115000"/>
              </a:lnSpc>
              <a:spcAft>
                <a:spcPts val="1409"/>
              </a:spcAft>
              <a:buFont typeface="Arial" panose="020B0604020202020204" pitchFamily="34" charset="0"/>
              <a:buChar char="•"/>
            </a:pPr>
            <a:r>
              <a:rPr lang="bg-BG" sz="1600" b="0" strike="noStrike" spc="-1" dirty="0">
                <a:solidFill>
                  <a:srgbClr val="000000"/>
                </a:solidFill>
                <a:latin typeface="Calibri"/>
                <a:ea typeface="Calibri"/>
              </a:rPr>
              <a:t>Draw conclusions about the cell.	</a:t>
            </a:r>
            <a:endParaRPr lang="bg-BG" sz="1600" b="0" strike="noStrike" spc="-1" dirty="0">
              <a:latin typeface="Arial"/>
            </a:endParaRPr>
          </a:p>
          <a:p>
            <a:pPr marL="457200" indent="450360" algn="just">
              <a:lnSpc>
                <a:spcPct val="100000"/>
              </a:lnSpc>
              <a:spcBef>
                <a:spcPts val="1417"/>
              </a:spcBef>
            </a:pPr>
            <a:r>
              <a:rPr lang="bg-BG" sz="1600" b="0" strike="noStrike" spc="-1" dirty="0">
                <a:solidFill>
                  <a:srgbClr val="000000"/>
                </a:solidFill>
                <a:latin typeface="Calibri"/>
                <a:ea typeface="Calibri"/>
              </a:rPr>
              <a:t>Moreover, we can continue with the explanation showing cell diagrams, photos, and videos and describing the different kinds of cells. </a:t>
            </a:r>
            <a:endParaRPr lang="en-US" sz="1600" b="0" strike="noStrike" spc="-1" dirty="0" smtClean="0">
              <a:solidFill>
                <a:srgbClr val="000000"/>
              </a:solidFill>
              <a:latin typeface="Calibri"/>
              <a:ea typeface="Calibri"/>
            </a:endParaRPr>
          </a:p>
          <a:p>
            <a:pPr marL="457200" indent="450360" algn="just">
              <a:lnSpc>
                <a:spcPct val="100000"/>
              </a:lnSpc>
              <a:spcBef>
                <a:spcPts val="1417"/>
              </a:spcBef>
            </a:pPr>
            <a:r>
              <a:rPr lang="bg-BG" sz="1600" b="0" strike="noStrike" spc="-1" dirty="0" smtClean="0">
                <a:solidFill>
                  <a:srgbClr val="000000"/>
                </a:solidFill>
                <a:latin typeface="Calibri"/>
                <a:ea typeface="Calibri"/>
              </a:rPr>
              <a:t>As </a:t>
            </a:r>
            <a:r>
              <a:rPr lang="bg-BG" sz="1600" b="0" strike="noStrike" spc="-1" dirty="0">
                <a:solidFill>
                  <a:srgbClr val="000000"/>
                </a:solidFill>
                <a:latin typeface="Calibri"/>
                <a:ea typeface="Calibri"/>
              </a:rPr>
              <a:t>the students learn about the parts of cells and the function of these parts, we can propose other analogy-based activities such as making an “edible cell” from gelatine, fruits, and candies. </a:t>
            </a:r>
            <a:endParaRPr lang="bg-BG" sz="1600" b="0" strike="noStrike" spc="-1" dirty="0">
              <a:latin typeface="Arial"/>
            </a:endParaRPr>
          </a:p>
        </p:txBody>
      </p:sp>
    </p:spTree>
    <p:extLst>
      <p:ext uri="{BB962C8B-B14F-4D97-AF65-F5344CB8AC3E}">
        <p14:creationId xmlns:p14="http://schemas.microsoft.com/office/powerpoint/2010/main" val="21996389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bg-BG" sz="4400" b="0" strike="noStrike" spc="-1">
                <a:solidFill>
                  <a:srgbClr val="002060"/>
                </a:solidFill>
                <a:latin typeface="Calibri"/>
              </a:rPr>
              <a:t>Analogies</a:t>
            </a:r>
            <a:endParaRPr lang="bg-BG" sz="4400" b="0" strike="noStrike" spc="-1">
              <a:latin typeface="Arial"/>
            </a:endParaRPr>
          </a:p>
        </p:txBody>
      </p:sp>
      <p:sp>
        <p:nvSpPr>
          <p:cNvPr id="93"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15000"/>
              </a:lnSpc>
              <a:spcAft>
                <a:spcPts val="1409"/>
              </a:spcAft>
            </a:pPr>
            <a:r>
              <a:rPr lang="bg-BG" sz="2800" b="1" strike="noStrike" spc="-1" dirty="0">
                <a:solidFill>
                  <a:srgbClr val="000000"/>
                </a:solidFill>
                <a:latin typeface="Arial Narrow"/>
              </a:rPr>
              <a:t>Example  "Expansion of the universe after the big bang” (physics)</a:t>
            </a:r>
            <a:r>
              <a:rPr lang="bg-BG" sz="2800" b="0" strike="noStrike" spc="-1" dirty="0">
                <a:solidFill>
                  <a:srgbClr val="000000"/>
                </a:solidFill>
                <a:latin typeface="Arial Narrow"/>
                <a:ea typeface="Calibri"/>
              </a:rPr>
              <a:t>: using pictorial verbal analogies </a:t>
            </a:r>
            <a:endParaRPr lang="bg-BG" sz="2800" b="0" strike="noStrike" spc="-1" dirty="0">
              <a:latin typeface="Arial"/>
            </a:endParaRPr>
          </a:p>
          <a:p>
            <a:pPr algn="just">
              <a:lnSpc>
                <a:spcPct val="100000"/>
              </a:lnSpc>
              <a:spcBef>
                <a:spcPts val="1417"/>
              </a:spcBef>
            </a:pPr>
            <a:r>
              <a:rPr lang="bg-BG" sz="2800" b="0" strike="noStrike" spc="-1" dirty="0">
                <a:solidFill>
                  <a:srgbClr val="000000"/>
                </a:solidFill>
                <a:latin typeface="Calibri"/>
                <a:ea typeface="Calibri"/>
              </a:rPr>
              <a:t>“</a:t>
            </a:r>
            <a:r>
              <a:rPr lang="bg-BG" sz="2800" b="0" strike="noStrike" spc="-1" dirty="0">
                <a:solidFill>
                  <a:srgbClr val="000000"/>
                </a:solidFill>
                <a:latin typeface="Arial Narrow"/>
                <a:ea typeface="Calibri"/>
              </a:rPr>
              <a:t>Expansion of the universe after the big bang can be compared to the inflation of a balloon"</a:t>
            </a:r>
            <a:endParaRPr lang="bg-BG" sz="2800" b="0" strike="noStrike" spc="-1" dirty="0">
              <a:latin typeface="Arial"/>
            </a:endParaRPr>
          </a:p>
        </p:txBody>
      </p:sp>
      <p:pic>
        <p:nvPicPr>
          <p:cNvPr id="94" name="Picture 93"/>
          <p:cNvPicPr/>
          <p:nvPr/>
        </p:nvPicPr>
        <p:blipFill>
          <a:blip r:embed="rId2"/>
          <a:stretch/>
        </p:blipFill>
        <p:spPr>
          <a:xfrm>
            <a:off x="6773040" y="3862800"/>
            <a:ext cx="1913040" cy="257112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bg-BG" sz="4400" b="0" strike="noStrike" spc="-1">
                <a:solidFill>
                  <a:srgbClr val="000000"/>
                </a:solidFill>
                <a:latin typeface="Calibri"/>
              </a:rPr>
              <a:t>Analogies</a:t>
            </a:r>
            <a:endParaRPr lang="bg-BG" sz="4400" b="0" strike="noStrike" spc="-1">
              <a:latin typeface="Arial"/>
            </a:endParaRPr>
          </a:p>
        </p:txBody>
      </p:sp>
      <p:sp>
        <p:nvSpPr>
          <p:cNvPr id="96"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spcBef>
                <a:spcPts val="1417"/>
              </a:spcBef>
            </a:pPr>
            <a:r>
              <a:rPr lang="bg-BG" sz="2400" b="0" strike="noStrike" spc="-1">
                <a:solidFill>
                  <a:srgbClr val="000000"/>
                </a:solidFill>
                <a:latin typeface="Calibri"/>
              </a:rPr>
              <a:t>Example Using analogies in mathematics  </a:t>
            </a:r>
            <a:endParaRPr lang="bg-BG" sz="2400" b="0" strike="noStrike" spc="-1">
              <a:latin typeface="Arial"/>
            </a:endParaRPr>
          </a:p>
          <a:p>
            <a:pPr algn="just">
              <a:lnSpc>
                <a:spcPct val="100000"/>
              </a:lnSpc>
              <a:spcBef>
                <a:spcPts val="1417"/>
              </a:spcBef>
            </a:pPr>
            <a:r>
              <a:rPr lang="bg-BG" sz="2400" b="0" strike="noStrike" spc="-1">
                <a:solidFill>
                  <a:srgbClr val="000000"/>
                </a:solidFill>
                <a:latin typeface="Calibri"/>
              </a:rPr>
              <a:t>In order to explain to students more easily to understand how to do subtraction and addition of negative numbers a teacher may use the following analogy:  “Lets say you’ve got money. If you lost 88 cents and then you lost 5 cents more, whould you add or subtract to find out the total amount you lost?” (Math schema: “When you have a negative number minus another number, do you add or subtract”</a:t>
            </a:r>
            <a:endParaRPr lang="bg-BG"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bg-BG" sz="4400" b="0" strike="noStrike" spc="-1">
                <a:solidFill>
                  <a:srgbClr val="000000"/>
                </a:solidFill>
                <a:latin typeface="Calibri"/>
              </a:rPr>
              <a:t>Art and drama: „build a story“</a:t>
            </a:r>
            <a:endParaRPr lang="bg-BG" sz="4400" b="0" strike="noStrike" spc="-1">
              <a:latin typeface="Arial"/>
            </a:endParaRPr>
          </a:p>
        </p:txBody>
      </p:sp>
      <p:sp>
        <p:nvSpPr>
          <p:cNvPr id="103" name="CustomShape 2"/>
          <p:cNvSpPr/>
          <p:nvPr/>
        </p:nvSpPr>
        <p:spPr>
          <a:xfrm>
            <a:off x="457200" y="1600200"/>
            <a:ext cx="822888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r>
              <a:rPr lang="bg-BG" sz="3200" b="1" strike="noStrike" spc="-1">
                <a:solidFill>
                  <a:srgbClr val="002060"/>
                </a:solidFill>
                <a:latin typeface="Calibri"/>
                <a:hlinkClick r:id="rId2"/>
              </a:rPr>
              <a:t>http://science-story-telling.eu</a:t>
            </a:r>
            <a:r>
              <a:rPr lang="bg-BG" sz="3200" b="1" strike="noStrike" spc="-1">
                <a:solidFill>
                  <a:srgbClr val="002060"/>
                </a:solidFill>
                <a:latin typeface="Calibri"/>
              </a:rPr>
              <a:t> </a:t>
            </a:r>
            <a:endParaRPr lang="bg-BG" sz="3200" b="0" strike="noStrike" spc="-1">
              <a:latin typeface="Arial"/>
            </a:endParaRPr>
          </a:p>
          <a:p>
            <a:pPr>
              <a:lnSpc>
                <a:spcPct val="100000"/>
              </a:lnSpc>
              <a:spcBef>
                <a:spcPts val="641"/>
              </a:spcBef>
            </a:pPr>
            <a:endParaRPr lang="bg-BG" sz="3200" b="0" strike="noStrike" spc="-1">
              <a:latin typeface="Arial"/>
            </a:endParaRPr>
          </a:p>
        </p:txBody>
      </p:sp>
      <p:sp>
        <p:nvSpPr>
          <p:cNvPr id="104" name="TextShape 3"/>
          <p:cNvSpPr txBox="1"/>
          <p:nvPr/>
        </p:nvSpPr>
        <p:spPr>
          <a:xfrm>
            <a:off x="1691680" y="3281400"/>
            <a:ext cx="5832648" cy="1227720"/>
          </a:xfrm>
          <a:prstGeom prst="rect">
            <a:avLst/>
          </a:prstGeom>
          <a:noFill/>
          <a:ln>
            <a:noFill/>
          </a:ln>
        </p:spPr>
        <p:txBody>
          <a:bodyPr lIns="90000" tIns="45000" rIns="90000" bIns="45000"/>
          <a:lstStyle/>
          <a:p>
            <a:r>
              <a:rPr lang="bg-BG" sz="3600" b="0" strike="noStrike" spc="-1" dirty="0">
                <a:solidFill>
                  <a:srgbClr val="000000"/>
                </a:solidFill>
                <a:latin typeface="Arial"/>
              </a:rPr>
              <a:t>Lets build a story together: - Yes and...</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15000"/>
              </a:lnSpc>
            </a:pPr>
            <a:r>
              <a:rPr lang="bg-BG" sz="3200" b="1" strike="noStrike" spc="-1" dirty="0">
                <a:solidFill>
                  <a:schemeClr val="tx2"/>
                </a:solidFill>
                <a:latin typeface="Calibri"/>
              </a:rPr>
              <a:t>Math theater </a:t>
            </a:r>
            <a:endParaRPr lang="bg-BG" sz="3200" b="1" strike="noStrike" spc="-1" dirty="0">
              <a:solidFill>
                <a:schemeClr val="tx2"/>
              </a:solidFill>
              <a:latin typeface="Arial"/>
            </a:endParaRPr>
          </a:p>
        </p:txBody>
      </p:sp>
      <p:sp>
        <p:nvSpPr>
          <p:cNvPr id="106" name="CustomShape 2"/>
          <p:cNvSpPr/>
          <p:nvPr/>
        </p:nvSpPr>
        <p:spPr>
          <a:xfrm>
            <a:off x="457200" y="1340640"/>
            <a:ext cx="8228880" cy="478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641"/>
              </a:spcBef>
            </a:pPr>
            <a:r>
              <a:rPr lang="bg-BG" sz="3200" b="1" strike="noStrike" spc="-1" dirty="0">
                <a:solidFill>
                  <a:srgbClr val="002060"/>
                </a:solidFill>
                <a:latin typeface="Calibri"/>
                <a:hlinkClick r:id="rId2"/>
              </a:rPr>
              <a:t>https://</a:t>
            </a:r>
            <a:r>
              <a:rPr lang="bg-BG" sz="3200" b="1" strike="noStrike" spc="-1" dirty="0" smtClean="0">
                <a:solidFill>
                  <a:srgbClr val="002060"/>
                </a:solidFill>
                <a:latin typeface="Calibri"/>
                <a:hlinkClick r:id="rId2"/>
              </a:rPr>
              <a:t>www.youtube.com/watch?v=qR1qtHDh8ik&amp;list=PLpPvt2LgHCYcjZrGzCHMishvEadO6Kqpf</a:t>
            </a:r>
            <a:endParaRPr lang="en-US" sz="3200" b="1" strike="noStrike" spc="-1" dirty="0" smtClean="0">
              <a:solidFill>
                <a:srgbClr val="002060"/>
              </a:solidFill>
              <a:latin typeface="Calibri"/>
            </a:endParaRPr>
          </a:p>
          <a:p>
            <a:pPr>
              <a:lnSpc>
                <a:spcPct val="100000"/>
              </a:lnSpc>
              <a:spcBef>
                <a:spcPts val="641"/>
              </a:spcBef>
            </a:pPr>
            <a:endParaRPr lang="en-US" sz="3200" b="1" spc="-1" dirty="0">
              <a:solidFill>
                <a:srgbClr val="002060"/>
              </a:solidFill>
              <a:latin typeface="Calibri"/>
            </a:endParaRPr>
          </a:p>
          <a:p>
            <a:pPr>
              <a:lnSpc>
                <a:spcPct val="100000"/>
              </a:lnSpc>
              <a:spcBef>
                <a:spcPts val="641"/>
              </a:spcBef>
            </a:pPr>
            <a:endParaRPr lang="bg-BG" sz="3200" b="0" strike="noStrike" spc="-1" dirty="0">
              <a:latin typeface="Arial"/>
            </a:endParaRPr>
          </a:p>
          <a:p>
            <a:pPr>
              <a:lnSpc>
                <a:spcPct val="100000"/>
              </a:lnSpc>
              <a:spcBef>
                <a:spcPts val="641"/>
              </a:spcBef>
            </a:pPr>
            <a:r>
              <a:rPr lang="bg-BG" sz="3200" b="1" strike="noStrike" spc="-1" dirty="0">
                <a:solidFill>
                  <a:srgbClr val="002060"/>
                </a:solidFill>
                <a:latin typeface="Calibri"/>
              </a:rPr>
              <a:t>https://www.youtube.com/watch?v=OM945oBQM5c&amp;list=PLpPvt2LgHCYd1FyEv7D2DK55Txdn8DsNF</a:t>
            </a:r>
            <a:endParaRPr lang="bg-BG" sz="3200" b="0" strike="noStrike" spc="-1" dirty="0">
              <a:latin typeface="Arial"/>
            </a:endParaRPr>
          </a:p>
          <a:p>
            <a:pPr>
              <a:lnSpc>
                <a:spcPct val="100000"/>
              </a:lnSpc>
              <a:spcBef>
                <a:spcPts val="641"/>
              </a:spcBef>
            </a:pPr>
            <a:endParaRPr lang="bg-BG" sz="3200" b="0" strike="noStrike" spc="-1" dirty="0">
              <a:latin typeface="Arial"/>
            </a:endParaRPr>
          </a:p>
          <a:p>
            <a:pPr>
              <a:lnSpc>
                <a:spcPct val="100000"/>
              </a:lnSpc>
              <a:spcBef>
                <a:spcPts val="641"/>
              </a:spcBef>
            </a:pPr>
            <a:endParaRPr lang="bg-BG" sz="3200" b="0" strike="noStrike" spc="-1" dirty="0">
              <a:latin typeface="Arial"/>
            </a:endParaRPr>
          </a:p>
          <a:p>
            <a:pPr>
              <a:lnSpc>
                <a:spcPct val="100000"/>
              </a:lnSpc>
              <a:spcBef>
                <a:spcPts val="641"/>
              </a:spcBef>
            </a:pPr>
            <a:endParaRPr lang="bg-BG" sz="3200" b="0" strike="noStrike" spc="-1" dirty="0">
              <a:latin typeface="Arial"/>
            </a:endParaRPr>
          </a:p>
          <a:p>
            <a:pPr>
              <a:lnSpc>
                <a:spcPct val="100000"/>
              </a:lnSpc>
              <a:spcBef>
                <a:spcPts val="641"/>
              </a:spcBef>
            </a:pPr>
            <a:endParaRPr lang="bg-BG" sz="3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457200" y="274680"/>
            <a:ext cx="8228880" cy="1142280"/>
          </a:xfrm>
          <a:prstGeom prst="rect">
            <a:avLst/>
          </a:prstGeom>
          <a:noFill/>
          <a:ln>
            <a:noFill/>
          </a:ln>
        </p:spPr>
        <p:style>
          <a:lnRef idx="0">
            <a:scrgbClr r="0" g="0" b="0"/>
          </a:lnRef>
          <a:fillRef idx="0">
            <a:scrgbClr r="0" g="0" b="0"/>
          </a:fillRef>
          <a:effectRef idx="0">
            <a:scrgbClr r="0" g="0" b="0"/>
          </a:effectRef>
          <a:fontRef idx="minor"/>
        </p:style>
      </p:sp>
      <p:sp>
        <p:nvSpPr>
          <p:cNvPr id="108" name="TextShape 2"/>
          <p:cNvSpPr txBox="1"/>
          <p:nvPr/>
        </p:nvSpPr>
        <p:spPr>
          <a:xfrm>
            <a:off x="457200" y="273600"/>
            <a:ext cx="8229240" cy="851144"/>
          </a:xfrm>
          <a:prstGeom prst="rect">
            <a:avLst/>
          </a:prstGeom>
          <a:noFill/>
          <a:ln>
            <a:noFill/>
          </a:ln>
        </p:spPr>
        <p:txBody>
          <a:bodyPr lIns="0" tIns="0" rIns="0" bIns="0" anchor="ctr"/>
          <a:lstStyle/>
          <a:p>
            <a:pPr algn="ctr"/>
            <a:r>
              <a:rPr lang="bg-BG" sz="3600" b="0" strike="noStrike" spc="-1" dirty="0">
                <a:solidFill>
                  <a:srgbClr val="CE181E"/>
                </a:solidFill>
                <a:latin typeface="Arial"/>
              </a:rPr>
              <a:t>Concept maps</a:t>
            </a:r>
          </a:p>
        </p:txBody>
      </p:sp>
      <p:sp>
        <p:nvSpPr>
          <p:cNvPr id="109" name="TextShape 3"/>
          <p:cNvSpPr txBox="1"/>
          <p:nvPr/>
        </p:nvSpPr>
        <p:spPr>
          <a:xfrm>
            <a:off x="457200" y="1124744"/>
            <a:ext cx="8229240" cy="5112568"/>
          </a:xfrm>
          <a:prstGeom prst="rect">
            <a:avLst/>
          </a:prstGeom>
          <a:noFill/>
          <a:ln>
            <a:noFill/>
          </a:ln>
        </p:spPr>
        <p:txBody>
          <a:bodyPr lIns="0" tIns="0" rIns="0" bIns="0">
            <a:normAutofit fontScale="92500" lnSpcReduction="10000"/>
          </a:bodyPr>
          <a:lstStyle/>
          <a:p>
            <a:pPr marL="285750" indent="-285750" algn="just">
              <a:buFont typeface="Arial" panose="020B0604020202020204" pitchFamily="34" charset="0"/>
              <a:buChar char="•"/>
            </a:pPr>
            <a:r>
              <a:rPr lang="bg-BG" sz="2000" b="1" strike="noStrike" spc="-1" dirty="0">
                <a:solidFill>
                  <a:srgbClr val="000000"/>
                </a:solidFill>
                <a:latin typeface="Arial Narrow"/>
              </a:rPr>
              <a:t>Start with a main idea, topic, or issue to focus </a:t>
            </a:r>
            <a:r>
              <a:rPr lang="bg-BG" sz="2000" b="1" strike="noStrike" spc="-1" dirty="0" smtClean="0">
                <a:solidFill>
                  <a:srgbClr val="000000"/>
                </a:solidFill>
                <a:latin typeface="Arial Narrow"/>
              </a:rPr>
              <a:t>on.</a:t>
            </a:r>
            <a:endParaRPr lang="en-US" sz="2000" b="1" spc="-1" dirty="0">
              <a:latin typeface="Arial Narrow"/>
            </a:endParaRPr>
          </a:p>
          <a:p>
            <a:pPr marL="285750" indent="-285750" algn="just">
              <a:buFont typeface="Arial" panose="020B0604020202020204" pitchFamily="34" charset="0"/>
              <a:buChar char="•"/>
            </a:pPr>
            <a:endParaRPr lang="en-US" sz="2000" b="0" strike="noStrike" spc="-1" dirty="0">
              <a:solidFill>
                <a:srgbClr val="000000"/>
              </a:solidFill>
              <a:latin typeface="Arial Narrow"/>
            </a:endParaRPr>
          </a:p>
          <a:p>
            <a:pPr algn="just"/>
            <a:r>
              <a:rPr lang="bg-BG" sz="2000" b="0" strike="noStrike" spc="-1" dirty="0" smtClean="0">
                <a:solidFill>
                  <a:srgbClr val="000000"/>
                </a:solidFill>
                <a:latin typeface="Arial Narrow"/>
              </a:rPr>
              <a:t>A </a:t>
            </a:r>
            <a:r>
              <a:rPr lang="bg-BG" sz="2000" b="0" strike="noStrike" spc="-1" dirty="0">
                <a:solidFill>
                  <a:srgbClr val="000000"/>
                </a:solidFill>
                <a:latin typeface="Arial Narrow"/>
              </a:rPr>
              <a:t>helpful way to determine the context of your concept map is to choose a focus question—something that needs to be solved or a conclusion that needs to be reached. Once a topic or question is decided on, that will help with the hierarchical structure of the concept map</a:t>
            </a:r>
            <a:r>
              <a:rPr lang="bg-BG" sz="2000" b="0" strike="noStrike" spc="-1" dirty="0" smtClean="0">
                <a:solidFill>
                  <a:srgbClr val="000000"/>
                </a:solidFill>
                <a:latin typeface="Arial Narrow"/>
              </a:rPr>
              <a:t>.</a:t>
            </a:r>
            <a:endParaRPr lang="en-US" sz="2000" b="0" strike="noStrike" spc="-1" dirty="0" smtClean="0">
              <a:solidFill>
                <a:srgbClr val="000000"/>
              </a:solidFill>
              <a:latin typeface="Arial Narrow"/>
            </a:endParaRPr>
          </a:p>
          <a:p>
            <a:pPr algn="just"/>
            <a:endParaRPr lang="bg-BG" sz="2000" b="0" strike="noStrike" spc="-1" dirty="0">
              <a:latin typeface="Arial Narrow"/>
            </a:endParaRPr>
          </a:p>
          <a:p>
            <a:pPr marL="285750" indent="-285750" algn="just">
              <a:buFont typeface="Arial" panose="020B0604020202020204" pitchFamily="34" charset="0"/>
              <a:buChar char="•"/>
            </a:pPr>
            <a:r>
              <a:rPr lang="bg-BG" sz="2000" b="1" strike="noStrike" spc="-1" dirty="0">
                <a:solidFill>
                  <a:srgbClr val="000000"/>
                </a:solidFill>
                <a:latin typeface="Arial Narrow"/>
              </a:rPr>
              <a:t>Then determine the key </a:t>
            </a:r>
            <a:r>
              <a:rPr lang="bg-BG" sz="2000" b="1" strike="noStrike" spc="-1" dirty="0" smtClean="0">
                <a:solidFill>
                  <a:srgbClr val="000000"/>
                </a:solidFill>
                <a:latin typeface="Arial Narrow"/>
              </a:rPr>
              <a:t>concepts</a:t>
            </a:r>
            <a:endParaRPr lang="en-US" sz="2000" b="1" spc="-1" dirty="0">
              <a:latin typeface="Arial Narrow"/>
            </a:endParaRPr>
          </a:p>
          <a:p>
            <a:pPr algn="just"/>
            <a:endParaRPr lang="en-US" sz="2000" b="1" spc="-1" dirty="0">
              <a:solidFill>
                <a:srgbClr val="000000"/>
              </a:solidFill>
              <a:latin typeface="Arial Narrow"/>
            </a:endParaRPr>
          </a:p>
          <a:p>
            <a:pPr algn="just"/>
            <a:r>
              <a:rPr lang="bg-BG" sz="2000" b="0" strike="noStrike" spc="-1" dirty="0" smtClean="0">
                <a:solidFill>
                  <a:srgbClr val="000000"/>
                </a:solidFill>
                <a:latin typeface="Arial Narrow"/>
              </a:rPr>
              <a:t>Find </a:t>
            </a:r>
            <a:r>
              <a:rPr lang="bg-BG" sz="2000" b="0" strike="noStrike" spc="-1" dirty="0">
                <a:solidFill>
                  <a:srgbClr val="000000"/>
                </a:solidFill>
                <a:latin typeface="Arial Narrow"/>
              </a:rPr>
              <a:t>the key concepts that connect and relate to your main idea and rank them; most general, inclusive concepts come first, then link to smaller, more specific concepts</a:t>
            </a:r>
            <a:r>
              <a:rPr lang="bg-BG" sz="2000" b="0" strike="noStrike" spc="-1" dirty="0" smtClean="0">
                <a:solidFill>
                  <a:srgbClr val="000000"/>
                </a:solidFill>
                <a:latin typeface="Arial Narrow"/>
              </a:rPr>
              <a:t>.</a:t>
            </a:r>
            <a:endParaRPr lang="en-US" sz="2000" b="0" strike="noStrike" spc="-1" dirty="0" smtClean="0">
              <a:solidFill>
                <a:srgbClr val="000000"/>
              </a:solidFill>
              <a:latin typeface="Arial Narrow"/>
            </a:endParaRPr>
          </a:p>
          <a:p>
            <a:pPr algn="just"/>
            <a:endParaRPr lang="bg-BG" sz="2000" b="0" strike="noStrike" spc="-1" dirty="0">
              <a:latin typeface="Arial Narrow"/>
            </a:endParaRPr>
          </a:p>
          <a:p>
            <a:pPr marL="285750" indent="-285750" algn="just">
              <a:buFont typeface="Arial" panose="020B0604020202020204" pitchFamily="34" charset="0"/>
              <a:buChar char="•"/>
            </a:pPr>
            <a:r>
              <a:rPr lang="bg-BG" sz="2000" b="1" strike="noStrike" spc="-1" dirty="0">
                <a:solidFill>
                  <a:srgbClr val="000000"/>
                </a:solidFill>
                <a:latin typeface="Arial Narrow"/>
              </a:rPr>
              <a:t>Finish by connecting concepts--creating linking phrases and </a:t>
            </a:r>
            <a:r>
              <a:rPr lang="bg-BG" sz="2000" b="1" strike="noStrike" spc="-1" dirty="0" smtClean="0">
                <a:solidFill>
                  <a:srgbClr val="000000"/>
                </a:solidFill>
                <a:latin typeface="Arial Narrow"/>
              </a:rPr>
              <a:t>words</a:t>
            </a:r>
            <a:endParaRPr lang="en-US" sz="2000" b="1" spc="-1" dirty="0">
              <a:latin typeface="Arial Narrow"/>
            </a:endParaRPr>
          </a:p>
          <a:p>
            <a:pPr algn="just"/>
            <a:endParaRPr lang="en-US" sz="2000" b="1" strike="noStrike" spc="-1" dirty="0">
              <a:solidFill>
                <a:srgbClr val="000000"/>
              </a:solidFill>
              <a:latin typeface="Arial Narrow"/>
            </a:endParaRPr>
          </a:p>
          <a:p>
            <a:pPr algn="just"/>
            <a:r>
              <a:rPr lang="bg-BG" sz="2000" b="0" strike="noStrike" spc="-1" dirty="0" smtClean="0">
                <a:solidFill>
                  <a:srgbClr val="000000"/>
                </a:solidFill>
                <a:latin typeface="Arial Narrow"/>
              </a:rPr>
              <a:t>Once </a:t>
            </a:r>
            <a:r>
              <a:rPr lang="bg-BG" sz="2000" b="0" strike="noStrike" spc="-1" dirty="0">
                <a:solidFill>
                  <a:srgbClr val="000000"/>
                </a:solidFill>
                <a:latin typeface="Arial Narrow"/>
              </a:rPr>
              <a:t>the basic links between the concepts are created, add cross-links, which connect concepts in different areas of the map, to further illustrate the relationships and strengthen student’s understanding and knowledge on the </a:t>
            </a:r>
            <a:r>
              <a:rPr lang="bg-BG" sz="2000" b="0" strike="noStrike" spc="-1" dirty="0" smtClean="0">
                <a:solidFill>
                  <a:srgbClr val="000000"/>
                </a:solidFill>
                <a:latin typeface="Arial Narrow"/>
              </a:rPr>
              <a:t>topic.</a:t>
            </a:r>
            <a:endParaRPr lang="en-US" sz="2000" spc="-1" dirty="0">
              <a:solidFill>
                <a:srgbClr val="000000"/>
              </a:solidFill>
              <a:latin typeface="Arial Narrow"/>
            </a:endParaRPr>
          </a:p>
          <a:p>
            <a:pPr algn="just"/>
            <a:endParaRPr lang="en-US" sz="2000" spc="-1" dirty="0" smtClean="0">
              <a:solidFill>
                <a:srgbClr val="000000"/>
              </a:solidFill>
              <a:latin typeface="Arial Narrow"/>
            </a:endParaRPr>
          </a:p>
          <a:p>
            <a:pPr algn="just"/>
            <a:r>
              <a:rPr lang="bg-BG" sz="2000" spc="-1" dirty="0" smtClean="0">
                <a:solidFill>
                  <a:srgbClr val="000000"/>
                </a:solidFill>
              </a:rPr>
              <a:t>http</a:t>
            </a:r>
            <a:r>
              <a:rPr lang="bg-BG" sz="2000" spc="-1" dirty="0">
                <a:solidFill>
                  <a:srgbClr val="000000"/>
                </a:solidFill>
              </a:rPr>
              <a:t>://www.inspiration.com/inspiration-science-examples</a:t>
            </a:r>
          </a:p>
          <a:p>
            <a:pPr marL="428760" indent="450360" algn="just">
              <a:lnSpc>
                <a:spcPct val="115000"/>
              </a:lnSpc>
            </a:pPr>
            <a:endParaRPr lang="bg-BG" sz="1600" b="0" strike="noStrike" spc="-1" dirty="0">
              <a:latin typeface="Arial Narrow"/>
            </a:endParaRPr>
          </a:p>
        </p:txBody>
      </p:sp>
      <p:sp>
        <p:nvSpPr>
          <p:cNvPr id="110" name="TextShape 4"/>
          <p:cNvSpPr txBox="1"/>
          <p:nvPr/>
        </p:nvSpPr>
        <p:spPr>
          <a:xfrm>
            <a:off x="1547664" y="4581128"/>
            <a:ext cx="5834880" cy="346680"/>
          </a:xfrm>
          <a:prstGeom prst="rect">
            <a:avLst/>
          </a:prstGeom>
          <a:noFill/>
          <a:ln>
            <a:noFill/>
          </a:ln>
        </p:spPr>
        <p:txBody>
          <a:bodyPr lIns="90000" tIns="45000" rIns="90000" bIns="45000"/>
          <a:lstStyle/>
          <a:p>
            <a:endParaRPr lang="bg-BG" sz="1800" b="0" strike="noStrike" spc="-1" dirty="0">
              <a:solidFill>
                <a:srgbClr val="000000"/>
              </a:solidFill>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827640" y="1989000"/>
            <a:ext cx="7920000" cy="271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000" lnSpcReduction="20000"/>
          </a:bodyPr>
          <a:lstStyle/>
          <a:p>
            <a:pPr algn="ctr">
              <a:lnSpc>
                <a:spcPct val="100000"/>
              </a:lnSpc>
              <a:spcBef>
                <a:spcPts val="1321"/>
              </a:spcBef>
            </a:pPr>
            <a:r>
              <a:rPr lang="bg-BG" sz="6600" b="1" i="1" strike="noStrike" spc="-1">
                <a:solidFill>
                  <a:srgbClr val="002060"/>
                </a:solidFill>
                <a:latin typeface="Arial"/>
              </a:rPr>
              <a:t>GOSCIENCE.EU</a:t>
            </a:r>
            <a:endParaRPr lang="bg-BG" sz="6600" b="0" strike="noStrike" spc="-1">
              <a:latin typeface="Arial"/>
            </a:endParaRPr>
          </a:p>
          <a:p>
            <a:pPr algn="ctr">
              <a:lnSpc>
                <a:spcPct val="100000"/>
              </a:lnSpc>
              <a:spcBef>
                <a:spcPts val="1321"/>
              </a:spcBef>
            </a:pPr>
            <a:endParaRPr lang="bg-BG" sz="6600" b="0" strike="noStrike" spc="-1">
              <a:latin typeface="Arial"/>
            </a:endParaRPr>
          </a:p>
          <a:p>
            <a:pPr algn="ctr">
              <a:lnSpc>
                <a:spcPct val="100000"/>
              </a:lnSpc>
              <a:spcBef>
                <a:spcPts val="1321"/>
              </a:spcBef>
            </a:pPr>
            <a:r>
              <a:rPr lang="bg-BG" sz="6600" b="1" i="1" strike="noStrike" spc="-1">
                <a:solidFill>
                  <a:srgbClr val="002060"/>
                </a:solidFill>
                <a:latin typeface="Arial"/>
              </a:rPr>
              <a:t>https://www.facebook.com/goscienceproject/</a:t>
            </a:r>
            <a:endParaRPr lang="bg-BG" sz="6600" b="0" strike="noStrike" spc="-1">
              <a:latin typeface="Arial"/>
            </a:endParaRPr>
          </a:p>
          <a:p>
            <a:pPr algn="ctr">
              <a:lnSpc>
                <a:spcPct val="100000"/>
              </a:lnSpc>
              <a:spcBef>
                <a:spcPts val="241"/>
              </a:spcBef>
            </a:pPr>
            <a:endParaRPr lang="bg-BG" sz="6600" b="0" strike="noStrike" spc="-1">
              <a:latin typeface="Arial"/>
            </a:endParaRPr>
          </a:p>
          <a:p>
            <a:pPr algn="r">
              <a:lnSpc>
                <a:spcPct val="100000"/>
              </a:lnSpc>
              <a:spcBef>
                <a:spcPts val="241"/>
              </a:spcBef>
            </a:pPr>
            <a:endParaRPr lang="bg-BG" sz="6600" b="0" strike="noStrike" spc="-1">
              <a:latin typeface="Arial"/>
            </a:endParaRPr>
          </a:p>
        </p:txBody>
      </p:sp>
      <p:sp>
        <p:nvSpPr>
          <p:cNvPr id="112" name="CustomShape 2"/>
          <p:cNvSpPr/>
          <p:nvPr/>
        </p:nvSpPr>
        <p:spPr>
          <a:xfrm>
            <a:off x="0" y="0"/>
            <a:ext cx="9143280" cy="456480"/>
          </a:xfrm>
          <a:prstGeom prst="rect">
            <a:avLst/>
          </a:prstGeom>
          <a:noFill/>
          <a:ln>
            <a:noFill/>
          </a:ln>
        </p:spPr>
        <p:style>
          <a:lnRef idx="0">
            <a:scrgbClr r="0" g="0" b="0"/>
          </a:lnRef>
          <a:fillRef idx="0">
            <a:scrgbClr r="0" g="0" b="0"/>
          </a:fillRef>
          <a:effectRef idx="0">
            <a:scrgbClr r="0" g="0" b="0"/>
          </a:effectRef>
          <a:fontRef idx="minor"/>
        </p:style>
      </p:sp>
      <p:sp>
        <p:nvSpPr>
          <p:cNvPr id="113" name="CustomShape 3"/>
          <p:cNvSpPr/>
          <p:nvPr/>
        </p:nvSpPr>
        <p:spPr>
          <a:xfrm>
            <a:off x="0" y="457200"/>
            <a:ext cx="9143280" cy="360"/>
          </a:xfrm>
          <a:prstGeom prst="rect">
            <a:avLst/>
          </a:prstGeom>
          <a:noFill/>
          <a:ln>
            <a:noFill/>
          </a:ln>
        </p:spPr>
        <p:style>
          <a:lnRef idx="0">
            <a:scrgbClr r="0" g="0" b="0"/>
          </a:lnRef>
          <a:fillRef idx="0">
            <a:scrgbClr r="0" g="0" b="0"/>
          </a:fillRef>
          <a:effectRef idx="0">
            <a:scrgbClr r="0" g="0" b="0"/>
          </a:effectRef>
          <a:fontRef idx="minor"/>
        </p:style>
      </p:sp>
      <p:sp>
        <p:nvSpPr>
          <p:cNvPr id="114" name="CustomShape 4"/>
          <p:cNvSpPr/>
          <p:nvPr/>
        </p:nvSpPr>
        <p:spPr>
          <a:xfrm>
            <a:off x="0" y="1104840"/>
            <a:ext cx="9143280" cy="36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3"/>
          <a:stretch/>
        </p:blipFill>
        <p:spPr>
          <a:xfrm>
            <a:off x="6486480" y="0"/>
            <a:ext cx="2656800" cy="770760"/>
          </a:xfrm>
          <a:prstGeom prst="rect">
            <a:avLst/>
          </a:prstGeom>
          <a:ln>
            <a:noFill/>
          </a:ln>
        </p:spPr>
      </p:pic>
      <p:pic>
        <p:nvPicPr>
          <p:cNvPr id="116" name="Picture 3"/>
          <p:cNvPicPr/>
          <p:nvPr/>
        </p:nvPicPr>
        <p:blipFill>
          <a:blip r:embed="rId4"/>
          <a:stretch/>
        </p:blipFill>
        <p:spPr>
          <a:xfrm>
            <a:off x="0" y="27000"/>
            <a:ext cx="2175840" cy="743760"/>
          </a:xfrm>
          <a:prstGeom prst="rect">
            <a:avLst/>
          </a:prstGeom>
          <a:ln>
            <a:noFill/>
          </a:ln>
        </p:spPr>
      </p:pic>
      <p:sp>
        <p:nvSpPr>
          <p:cNvPr id="117" name="CustomShape 5"/>
          <p:cNvSpPr/>
          <p:nvPr/>
        </p:nvSpPr>
        <p:spPr>
          <a:xfrm>
            <a:off x="12600" y="6488640"/>
            <a:ext cx="285228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bg-BG" sz="1800" b="1" strike="noStrike" spc="-1">
                <a:solidFill>
                  <a:srgbClr val="633661"/>
                </a:solidFill>
                <a:latin typeface="Calibri"/>
                <a:ea typeface="DejaVu Sans"/>
              </a:rPr>
              <a:t>2017-1-BG01-KA201-036209</a:t>
            </a:r>
            <a:endParaRPr lang="bg-BG"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730</TotalTime>
  <Words>476</Words>
  <Application>Microsoft Office PowerPoint</Application>
  <PresentationFormat>On-screen Show (4:3)</PresentationFormat>
  <Paragraphs>70</Paragraphs>
  <Slides>10</Slides>
  <Notes>3</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Windows User</dc:creator>
  <dc:description/>
  <cp:lastModifiedBy>Windows User</cp:lastModifiedBy>
  <cp:revision>66</cp:revision>
  <dcterms:created xsi:type="dcterms:W3CDTF">2017-12-12T08:54:23Z</dcterms:created>
  <dcterms:modified xsi:type="dcterms:W3CDTF">2018-10-23T13:42:34Z</dcterms:modified>
  <dc:language>bg-BG</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6</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